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60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76" r:id="rId14"/>
    <p:sldId id="271" r:id="rId15"/>
    <p:sldId id="267" r:id="rId16"/>
    <p:sldId id="268" r:id="rId17"/>
    <p:sldId id="273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>
        <p:scale>
          <a:sx n="86" d="100"/>
          <a:sy n="86" d="100"/>
        </p:scale>
        <p:origin x="48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28/03/2019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28/03/2019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28/03/2019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28/03/2019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28/03/2019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28/03/2019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28/03/2019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28/03/2019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28/03/2019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28/03/2019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28/03/2019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28/03/2019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28/03/2019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28/03/2019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28/03/2019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28/03/2019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28/03/2019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28/03/2019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svg"/><Relationship Id="rId7" Type="http://schemas.openxmlformats.org/officeDocument/2006/relationships/image" Target="../media/image7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2.svg"/><Relationship Id="rId5" Type="http://schemas.openxmlformats.org/officeDocument/2006/relationships/image" Target="../media/image48.sv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microsoft.com/office/2007/relationships/hdphoto" Target="../media/hdphoto1.wdp"/><Relationship Id="rId21" Type="http://schemas.openxmlformats.org/officeDocument/2006/relationships/image" Target="../media/image31.png"/><Relationship Id="rId7" Type="http://schemas.openxmlformats.org/officeDocument/2006/relationships/image" Target="../media/image19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image" Target="../media/image16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1" Type="http://schemas.openxmlformats.org/officeDocument/2006/relationships/image" Target="../media/image21.png"/><Relationship Id="rId24" Type="http://schemas.openxmlformats.org/officeDocument/2006/relationships/image" Target="../media/image34.svg"/><Relationship Id="rId5" Type="http://schemas.microsoft.com/office/2007/relationships/hdphoto" Target="../media/hdphoto2.wdp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microsoft.com/office/2007/relationships/hdphoto" Target="../media/hdphoto4.wdp"/><Relationship Id="rId19" Type="http://schemas.openxmlformats.org/officeDocument/2006/relationships/image" Target="../media/image29.sv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0D06A-7DE6-4466-9EDA-480DAC093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CAPSULEFY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5" y="438897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 dirty="0" err="1"/>
              <a:t>Your</a:t>
            </a:r>
            <a:r>
              <a:rPr lang="es-ES" sz="4800" dirty="0"/>
              <a:t> </a:t>
            </a:r>
            <a:r>
              <a:rPr lang="es-ES" sz="4800" dirty="0" err="1"/>
              <a:t>past</a:t>
            </a:r>
            <a:r>
              <a:rPr lang="es-ES" sz="4800" dirty="0"/>
              <a:t>, </a:t>
            </a:r>
            <a:r>
              <a:rPr lang="es-ES" sz="4800" dirty="0" err="1"/>
              <a:t>your</a:t>
            </a:r>
            <a:r>
              <a:rPr lang="es-ES" sz="4800" dirty="0"/>
              <a:t> </a:t>
            </a:r>
            <a:r>
              <a:rPr lang="es-ES" sz="4800" dirty="0" err="1"/>
              <a:t>present</a:t>
            </a:r>
            <a:r>
              <a:rPr lang="es-ES" sz="4800" dirty="0"/>
              <a:t> and </a:t>
            </a:r>
            <a:r>
              <a:rPr lang="es-ES" sz="4800" dirty="0" err="1"/>
              <a:t>your</a:t>
            </a:r>
            <a:r>
              <a:rPr lang="es-ES" sz="4800" dirty="0"/>
              <a:t> </a:t>
            </a:r>
            <a:r>
              <a:rPr lang="es-ES" sz="4800" dirty="0" err="1"/>
              <a:t>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84959B-D943-4E95-A268-1FCE1699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  <p:pic>
        <p:nvPicPr>
          <p:cNvPr id="3" name="Gráfico 2" descr="Señal de pulgar hacia arriba ">
            <a:extLst>
              <a:ext uri="{FF2B5EF4-FFF2-40B4-BE49-F238E27FC236}">
                <a16:creationId xmlns:a16="http://schemas.microsoft.com/office/drawing/2014/main" id="{97D73A67-881A-41C5-B510-CDD230F5F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0338" y="76327"/>
            <a:ext cx="2129313" cy="2129313"/>
          </a:xfrm>
          <a:prstGeom prst="rect">
            <a:avLst/>
          </a:prstGeom>
        </p:spPr>
      </p:pic>
      <p:pic>
        <p:nvPicPr>
          <p:cNvPr id="5" name="Gráfico 4" descr="Señal de pulgar hacia arriba ">
            <a:extLst>
              <a:ext uri="{FF2B5EF4-FFF2-40B4-BE49-F238E27FC236}">
                <a16:creationId xmlns:a16="http://schemas.microsoft.com/office/drawing/2014/main" id="{CC38B233-45BE-4E60-BCB2-8FE14C313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312349" y="76328"/>
            <a:ext cx="2129313" cy="212931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EBCC994-0034-4010-B11B-A794D82BCB9E}"/>
              </a:ext>
            </a:extLst>
          </p:cNvPr>
          <p:cNvSpPr txBox="1"/>
          <p:nvPr/>
        </p:nvSpPr>
        <p:spPr>
          <a:xfrm>
            <a:off x="566936" y="2073360"/>
            <a:ext cx="5620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Optimistic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Wasted</a:t>
            </a:r>
            <a:r>
              <a:rPr lang="es-ES" sz="48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Difficulties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C2B8DA-406F-4D38-83A6-FF93CA9B2982}"/>
              </a:ext>
            </a:extLst>
          </p:cNvPr>
          <p:cNvSpPr txBox="1"/>
          <p:nvPr/>
        </p:nvSpPr>
        <p:spPr>
          <a:xfrm>
            <a:off x="6187073" y="2101065"/>
            <a:ext cx="55016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Pesimistic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Easier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endParaRPr lang="es-ES" sz="4800" dirty="0"/>
          </a:p>
        </p:txBody>
      </p:sp>
      <p:pic>
        <p:nvPicPr>
          <p:cNvPr id="14" name="Gráfico 13" descr="Chat">
            <a:extLst>
              <a:ext uri="{FF2B5EF4-FFF2-40B4-BE49-F238E27FC236}">
                <a16:creationId xmlns:a16="http://schemas.microsoft.com/office/drawing/2014/main" id="{A1FF75E2-2C20-4D6B-BFF4-DA67EC6A2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2777" y="4490924"/>
            <a:ext cx="1692190" cy="16921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Calendario mensual">
            <a:extLst>
              <a:ext uri="{FF2B5EF4-FFF2-40B4-BE49-F238E27FC236}">
                <a16:creationId xmlns:a16="http://schemas.microsoft.com/office/drawing/2014/main" id="{0CC9D695-1600-4C92-9DB8-EBC8384D5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0432" y="4514362"/>
            <a:ext cx="1692189" cy="16921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76461817-5909-4334-AA7A-F8DC8DFAB3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7035" y="4484661"/>
            <a:ext cx="1692188" cy="16921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Balanza de la justicia">
            <a:extLst>
              <a:ext uri="{FF2B5EF4-FFF2-40B4-BE49-F238E27FC236}">
                <a16:creationId xmlns:a16="http://schemas.microsoft.com/office/drawing/2014/main" id="{9E4F7CDE-8680-4CD4-8744-165FA3130B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99378" y="4484659"/>
            <a:ext cx="1692190" cy="16921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652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8B9340-3FED-4410-959B-9CF83913B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75" y="3984046"/>
            <a:ext cx="1037363" cy="103736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201" y="3300281"/>
            <a:ext cx="1546555" cy="869937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2E73FBA-62A1-4B5F-BEEA-6B37970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F580A8-2A9D-404D-9E7C-3FB3B0D44E69}"/>
              </a:ext>
            </a:extLst>
          </p:cNvPr>
          <p:cNvSpPr txBox="1"/>
          <p:nvPr/>
        </p:nvSpPr>
        <p:spPr>
          <a:xfrm>
            <a:off x="4250573" y="0"/>
            <a:ext cx="3690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Testing</a:t>
            </a:r>
            <a:endParaRPr lang="es-ES" sz="8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40C47F-1B22-4CEC-80AE-A747FBE6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7" y="1762213"/>
            <a:ext cx="2898540" cy="217390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D9DA533-F730-4A52-82BD-0940AC34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8096" y="1967585"/>
            <a:ext cx="4836984" cy="16371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4E4FB8-AFEF-42D3-9015-EF342510F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373" y="1762213"/>
            <a:ext cx="2381250" cy="20478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41318B-514F-4427-B3BC-BF92B6E86B08}"/>
              </a:ext>
            </a:extLst>
          </p:cNvPr>
          <p:cNvSpPr txBox="1"/>
          <p:nvPr/>
        </p:nvSpPr>
        <p:spPr>
          <a:xfrm>
            <a:off x="-293718" y="3936118"/>
            <a:ext cx="436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Functional</a:t>
            </a:r>
            <a:r>
              <a:rPr lang="es-ES" sz="4800" dirty="0"/>
              <a:t> and </a:t>
            </a:r>
            <a:r>
              <a:rPr lang="es-ES" sz="4800" dirty="0" err="1"/>
              <a:t>integration</a:t>
            </a:r>
            <a:endParaRPr lang="es-ES" sz="4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CBADB0-6692-4DBB-871C-378AB20A5027}"/>
              </a:ext>
            </a:extLst>
          </p:cNvPr>
          <p:cNvSpPr txBox="1"/>
          <p:nvPr/>
        </p:nvSpPr>
        <p:spPr>
          <a:xfrm>
            <a:off x="3995882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Performance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48382D-EF42-49D3-B747-1C79C5F2887C}"/>
              </a:ext>
            </a:extLst>
          </p:cNvPr>
          <p:cNvSpPr txBox="1"/>
          <p:nvPr/>
        </p:nvSpPr>
        <p:spPr>
          <a:xfrm>
            <a:off x="8357293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Coverage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659818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4892BB-4258-43A4-9874-CB9EC464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997807" y="3824442"/>
            <a:ext cx="2560865" cy="238730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E8D7AE-26ED-4E4F-BCB2-5F251EDA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1461397-C84B-4805-A990-6EF37B063ED0}"/>
              </a:ext>
            </a:extLst>
          </p:cNvPr>
          <p:cNvGrpSpPr/>
          <p:nvPr/>
        </p:nvGrpSpPr>
        <p:grpSpPr>
          <a:xfrm>
            <a:off x="7989333" y="3746663"/>
            <a:ext cx="2062311" cy="2459888"/>
            <a:chOff x="1241367" y="1579405"/>
            <a:chExt cx="1573876" cy="1877291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E74BF2F4-8C30-4AC2-811E-930A409FC776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F22BD70-7F7F-442A-AC32-E9F1B603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E7F2FF6B-0235-450B-A0D8-5F69C12B6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54" y="218406"/>
            <a:ext cx="5222471" cy="2141213"/>
          </a:xfrm>
          <a:prstGeom prst="rect">
            <a:avLst/>
          </a:prstGeom>
        </p:spPr>
      </p:pic>
      <p:pic>
        <p:nvPicPr>
          <p:cNvPr id="15" name="Gráfico 14" descr="Portátil">
            <a:extLst>
              <a:ext uri="{FF2B5EF4-FFF2-40B4-BE49-F238E27FC236}">
                <a16:creationId xmlns:a16="http://schemas.microsoft.com/office/drawing/2014/main" id="{C28B8624-4C2F-4992-BAFE-A96D2F7FE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371" y="-298857"/>
            <a:ext cx="3175738" cy="3175738"/>
          </a:xfrm>
          <a:prstGeom prst="rect">
            <a:avLst/>
          </a:prstGeom>
          <a:effectLst/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4A1D4F1-C435-4FC8-9704-5B3D64943C8F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3866109" y="1289012"/>
            <a:ext cx="254314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7B845FF1-30B6-4A48-8673-44B502053737}"/>
              </a:ext>
            </a:extLst>
          </p:cNvPr>
          <p:cNvCxnSpPr>
            <a:cxnSpLocks/>
            <a:stCxn id="14" idx="2"/>
            <a:endCxn id="40" idx="0"/>
          </p:cNvCxnSpPr>
          <p:nvPr/>
        </p:nvCxnSpPr>
        <p:spPr>
          <a:xfrm rot="5400000">
            <a:off x="4995338" y="-390067"/>
            <a:ext cx="1275466" cy="6774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47791AC0-4B86-437D-A9DF-61CB997ECFBC}"/>
              </a:ext>
            </a:extLst>
          </p:cNvPr>
          <p:cNvSpPr/>
          <p:nvPr/>
        </p:nvSpPr>
        <p:spPr>
          <a:xfrm>
            <a:off x="2140356" y="3635085"/>
            <a:ext cx="210589" cy="1893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E4DC9531-D59B-4B63-B4CA-C8017A400D32}"/>
              </a:ext>
            </a:extLst>
          </p:cNvPr>
          <p:cNvCxnSpPr>
            <a:stCxn id="8" idx="3"/>
          </p:cNvCxnSpPr>
          <p:nvPr/>
        </p:nvCxnSpPr>
        <p:spPr>
          <a:xfrm flipV="1">
            <a:off x="3558672" y="5018093"/>
            <a:ext cx="411674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49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it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513080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29968.20 – 31330.29 €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28061.13 €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34054.77 €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46546"/>
              </p:ext>
            </p:extLst>
          </p:nvPr>
        </p:nvGraphicFramePr>
        <p:xfrm>
          <a:off x="1437176" y="129663"/>
          <a:ext cx="931764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5305369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012277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 (1 </a:t>
                      </a:r>
                      <a:r>
                        <a:rPr lang="es-ES" sz="3600" dirty="0" err="1"/>
                        <a:t>year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r>
                        <a:rPr lang="es-ES" sz="3600" dirty="0"/>
                        <a:t> (6 </a:t>
                      </a:r>
                      <a:r>
                        <a:rPr lang="es-ES" sz="3600" dirty="0" err="1"/>
                        <a:t>months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10% (2724.38 €)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29968.20 €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12F26-5C46-40B0-A3D8-A0B5A6F2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 err="1"/>
              <a:t>Overview</a:t>
            </a:r>
            <a:endParaRPr lang="es-ES" sz="8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9CE149-B788-461B-9FC5-D4CFDB1D4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4345732"/>
          </a:xfrm>
        </p:spPr>
        <p:txBody>
          <a:bodyPr>
            <a:noAutofit/>
          </a:bodyPr>
          <a:lstStyle/>
          <a:p>
            <a:r>
              <a:rPr lang="es-ES" sz="4000" dirty="0"/>
              <a:t>Idea</a:t>
            </a:r>
          </a:p>
          <a:p>
            <a:r>
              <a:rPr lang="es-ES" sz="4000" dirty="0" err="1"/>
              <a:t>Team</a:t>
            </a:r>
            <a:endParaRPr lang="es-ES" sz="4000" dirty="0"/>
          </a:p>
          <a:p>
            <a:r>
              <a:rPr lang="es-ES" sz="4000" dirty="0"/>
              <a:t>Technologies</a:t>
            </a:r>
          </a:p>
          <a:p>
            <a:r>
              <a:rPr lang="es-ES" sz="4000" dirty="0" err="1"/>
              <a:t>Planification</a:t>
            </a:r>
            <a:endParaRPr lang="es-ES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B00BB1-922C-4809-82FE-58A3D47AC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4345732"/>
          </a:xfrm>
        </p:spPr>
        <p:txBody>
          <a:bodyPr>
            <a:normAutofit/>
          </a:bodyPr>
          <a:lstStyle/>
          <a:p>
            <a:r>
              <a:rPr lang="es-ES" sz="4000" dirty="0"/>
              <a:t>Demo</a:t>
            </a:r>
          </a:p>
          <a:p>
            <a:r>
              <a:rPr lang="es-ES" sz="4000" dirty="0" err="1"/>
              <a:t>Competitors</a:t>
            </a:r>
            <a:endParaRPr lang="es-ES" sz="4000" dirty="0"/>
          </a:p>
          <a:p>
            <a:r>
              <a:rPr lang="es-ES" sz="4000" dirty="0" err="1"/>
              <a:t>Piloting</a:t>
            </a:r>
            <a:r>
              <a:rPr lang="es-ES" sz="4000" dirty="0"/>
              <a:t> plan</a:t>
            </a:r>
          </a:p>
          <a:p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73AD5C-ABA3-4644-9B1B-BF56888C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749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1385412" y="17943"/>
            <a:ext cx="942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Monthly</a:t>
            </a:r>
            <a:r>
              <a:rPr lang="es-ES" sz="7200" dirty="0"/>
              <a:t> </a:t>
            </a:r>
            <a:r>
              <a:rPr lang="es-ES" sz="7200" dirty="0" err="1"/>
              <a:t>advertising</a:t>
            </a:r>
            <a:r>
              <a:rPr lang="es-ES" sz="7200" dirty="0"/>
              <a:t> </a:t>
            </a:r>
            <a:r>
              <a:rPr lang="es-ES" sz="7200" dirty="0" err="1"/>
              <a:t>costs</a:t>
            </a:r>
            <a:endParaRPr lang="es-ES" sz="7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174676" y="24959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55" y="4023639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68203" y="4063073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89" y="4058889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A6065C-95D9-497D-AE30-4679F1BC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" y="312372"/>
            <a:ext cx="2869622" cy="28504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2945882" y="17657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/>
              <a:t>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𝐸𝑠𝑡𝑖𝑚𝑎𝑡𝑒𝑑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4B9470CF-B5BC-4FAD-8180-BA6467A6651B}"/>
              </a:ext>
            </a:extLst>
          </p:cNvPr>
          <p:cNvSpPr txBox="1"/>
          <p:nvPr/>
        </p:nvSpPr>
        <p:spPr>
          <a:xfrm>
            <a:off x="8666020" y="3819829"/>
            <a:ext cx="1745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 1.2</a:t>
            </a:r>
          </a:p>
          <a:p>
            <a:r>
              <a:rPr lang="es-ES" sz="3600" dirty="0"/>
              <a:t>&lt;= 1.5</a:t>
            </a:r>
          </a:p>
        </p:txBody>
      </p:sp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6291" y="3692893"/>
            <a:ext cx="1327265" cy="132726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75421A3-7035-4F0E-AC66-0239CAFA323A}"/>
              </a:ext>
            </a:extLst>
          </p:cNvPr>
          <p:cNvSpPr txBox="1"/>
          <p:nvPr/>
        </p:nvSpPr>
        <p:spPr>
          <a:xfrm>
            <a:off x="4271498" y="3842615"/>
            <a:ext cx="2406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&gt;= 0.8</a:t>
            </a:r>
          </a:p>
          <a:p>
            <a:r>
              <a:rPr lang="es-ES" sz="5400" dirty="0"/>
              <a:t>&lt;= 1.2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6468796" y="3480964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/>
              <a:t>~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BD1598A-0838-4252-B2AF-AA095BFEE90F}"/>
              </a:ext>
            </a:extLst>
          </p:cNvPr>
          <p:cNvSpPr txBox="1"/>
          <p:nvPr/>
        </p:nvSpPr>
        <p:spPr>
          <a:xfrm>
            <a:off x="8666020" y="5581694"/>
            <a:ext cx="174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 1.5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411768" y="470322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/>
              <a:t>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1CA3E5-6DB4-4839-A096-E032B613A001}"/>
              </a:ext>
            </a:extLst>
          </p:cNvPr>
          <p:cNvSpPr txBox="1"/>
          <p:nvPr/>
        </p:nvSpPr>
        <p:spPr>
          <a:xfrm>
            <a:off x="688511" y="3822074"/>
            <a:ext cx="1745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&gt;= 0.5</a:t>
            </a:r>
          </a:p>
          <a:p>
            <a:r>
              <a:rPr lang="es-ES" sz="3600" dirty="0"/>
              <a:t>&lt; 0.8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148782" y="369513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688511" y="5581694"/>
            <a:ext cx="174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&lt; 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2434259" y="470322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980694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188</TotalTime>
  <Words>254</Words>
  <Application>Microsoft Office PowerPoint</Application>
  <PresentationFormat>Panorámica</PresentationFormat>
  <Paragraphs>126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Garamond</vt:lpstr>
      <vt:lpstr>Damask</vt:lpstr>
      <vt:lpstr>CAPSULEFY</vt:lpstr>
      <vt:lpstr>Overview</vt:lpstr>
      <vt:lpstr>IDEA</vt:lpstr>
      <vt:lpstr>Presentación de PowerPoint</vt:lpstr>
      <vt:lpstr>Presentación de PowerPoint</vt:lpstr>
      <vt:lpstr>TEAM</vt:lpstr>
      <vt:lpstr>Presentación de PowerPoint</vt:lpstr>
      <vt:lpstr>Presentación de PowerPoint</vt:lpstr>
      <vt:lpstr>Presentación de PowerPoint</vt:lpstr>
      <vt:lpstr>Presentación de PowerPoint</vt:lpstr>
      <vt:lpstr>TECHNOLOGIES</vt:lpstr>
      <vt:lpstr>Presentación de PowerPoint</vt:lpstr>
      <vt:lpstr>Presentación de PowerPoint</vt:lpstr>
      <vt:lpstr>Presentación de PowerPoint</vt:lpstr>
      <vt:lpstr>COMPETITORS</vt:lpstr>
      <vt:lpstr>Presentación de PowerPoint</vt:lpstr>
      <vt:lpstr>COSTS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Rafael Fresno</cp:lastModifiedBy>
  <cp:revision>22</cp:revision>
  <dcterms:created xsi:type="dcterms:W3CDTF">2019-03-27T16:23:05Z</dcterms:created>
  <dcterms:modified xsi:type="dcterms:W3CDTF">2019-03-28T10:04:53Z</dcterms:modified>
</cp:coreProperties>
</file>